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92A"/>
    <a:srgbClr val="F8F8F8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6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1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43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409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29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532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5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26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71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8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4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0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3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2A"/>
            </a:gs>
            <a:gs pos="10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E7AA5-01CB-A20A-C86A-91DF82695778}"/>
              </a:ext>
            </a:extLst>
          </p:cNvPr>
          <p:cNvSpPr txBox="1"/>
          <p:nvPr/>
        </p:nvSpPr>
        <p:spPr>
          <a:xfrm>
            <a:off x="2388813" y="2067512"/>
            <a:ext cx="9586877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25292A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lang="en-US" sz="6000" dirty="0"/>
              <a:t>Project :- </a:t>
            </a:r>
          </a:p>
          <a:p>
            <a:pPr>
              <a:defRPr sz="2800" b="1">
                <a:solidFill>
                  <a:srgbClr val="003366"/>
                </a:solidFill>
              </a:defRPr>
            </a:pPr>
            <a:r>
              <a:rPr lang="en-US" sz="6000" dirty="0"/>
              <a:t>                       Analysis</a:t>
            </a:r>
          </a:p>
        </p:txBody>
      </p:sp>
      <p:pic>
        <p:nvPicPr>
          <p:cNvPr id="6146" name="Picture 2" descr="amazon logo png, amazon icon transparent png">
            <a:extLst>
              <a:ext uri="{FF2B5EF4-FFF2-40B4-BE49-F238E27FC236}">
                <a16:creationId xmlns:a16="http://schemas.microsoft.com/office/drawing/2014/main" id="{050AFEBD-F5E9-F770-00E2-7E4972D3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48" y="2812026"/>
            <a:ext cx="3537034" cy="156336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25292A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DEBC5-1B41-A718-6EBB-D3E1DCBCE87C}"/>
              </a:ext>
            </a:extLst>
          </p:cNvPr>
          <p:cNvSpPr txBox="1"/>
          <p:nvPr/>
        </p:nvSpPr>
        <p:spPr>
          <a:xfrm>
            <a:off x="6833170" y="4006504"/>
            <a:ext cx="8254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en-IN" sz="1600" dirty="0"/>
              <a:t>Presented by :- Aman Dubey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18627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4808" y="919668"/>
            <a:ext cx="6657592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Time-series &amp; Campaign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444" y="1640021"/>
            <a:ext cx="95349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Monthly revenue trends reveal growth patterns and seasonality.</a:t>
            </a:r>
          </a:p>
          <a:p>
            <a:r>
              <a:rPr lang="en-US" dirty="0"/>
              <a:t>Comparing pre-sale and sale periods measures campaign effectiveness.</a:t>
            </a:r>
          </a:p>
          <a:p>
            <a:r>
              <a:rPr lang="en-US" dirty="0"/>
              <a:t>Spikes in volume may not always mean higher profit.</a:t>
            </a:r>
          </a:p>
          <a:p>
            <a:r>
              <a:rPr lang="en-US" dirty="0"/>
              <a:t>Time-based analysis supports better inventory and pricing planning.</a:t>
            </a:r>
            <a:endParaRPr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949F02-D9ED-4B28-8D50-0BC6AEEC9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64" t="6738" r="11577" b="44660"/>
          <a:stretch>
            <a:fillRect/>
          </a:stretch>
        </p:blipFill>
        <p:spPr>
          <a:xfrm>
            <a:off x="6390968" y="2927753"/>
            <a:ext cx="4742327" cy="3010579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07D081B-3E31-9276-A953-A59000C4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08" y="3235307"/>
            <a:ext cx="4976291" cy="184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5618" y="816709"/>
            <a:ext cx="6215484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Findings &amp; Recommendations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623" y="1714841"/>
            <a:ext cx="96483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Discounts boost sales volume but can erode margins if misused.</a:t>
            </a:r>
          </a:p>
          <a:p>
            <a:r>
              <a:rPr lang="en-US" dirty="0"/>
              <a:t>High-ticket returns significantly damage net revenue.</a:t>
            </a:r>
          </a:p>
          <a:p>
            <a:r>
              <a:rPr lang="en-US" dirty="0"/>
              <a:t>Customer retention must be improved with targeted strategies.</a:t>
            </a:r>
          </a:p>
          <a:p>
            <a:r>
              <a:rPr lang="en-US" dirty="0"/>
              <a:t>Better discount planning and product-level optimization can raise profit.</a:t>
            </a:r>
            <a:endParaRPr dirty="0"/>
          </a:p>
        </p:txBody>
      </p:sp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38A6312-804E-E0A5-416B-74E17F20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55" y="3032756"/>
            <a:ext cx="7902625" cy="2994920"/>
          </a:xfrm>
          <a:prstGeom prst="rect">
            <a:avLst/>
          </a:prstGeom>
        </p:spPr>
      </p:pic>
      <p:pic>
        <p:nvPicPr>
          <p:cNvPr id="11" name="Picture 10" descr="A clipboard with check marks and an arrow&#10;&#10;AI-generated content may be incorrect.">
            <a:extLst>
              <a:ext uri="{FF2B5EF4-FFF2-40B4-BE49-F238E27FC236}">
                <a16:creationId xmlns:a16="http://schemas.microsoft.com/office/drawing/2014/main" id="{C77887F5-C43C-B1DB-0C07-CB70493F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15" t="18638" r="26918" b="17132"/>
          <a:stretch>
            <a:fillRect/>
          </a:stretch>
        </p:blipFill>
        <p:spPr>
          <a:xfrm>
            <a:off x="9497961" y="1278194"/>
            <a:ext cx="1612491" cy="24160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2465" y="906395"/>
            <a:ext cx="10830232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lang="en-US" sz="3600" dirty="0"/>
              <a:t>Amazon — Sales, Discounts &amp; Profit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6465" y="1762453"/>
            <a:ext cx="91390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This project shows how Amazon manages sales, discounts, and profit using structured SQL data.</a:t>
            </a:r>
          </a:p>
          <a:p>
            <a:r>
              <a:rPr lang="en-US" dirty="0"/>
              <a:t>We use a simplified database model to analyze transactions realistically.</a:t>
            </a:r>
          </a:p>
          <a:p>
            <a:r>
              <a:rPr lang="en-US" dirty="0"/>
              <a:t>SQL queries reveal revenue flow, discount patterns, and cost impacts.</a:t>
            </a:r>
          </a:p>
          <a:p>
            <a:r>
              <a:rPr lang="en-US" dirty="0"/>
              <a:t>Insights highlight both performance strengths and operational inefficiencies.</a:t>
            </a:r>
            <a:endParaRPr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C422C0-C4D7-EE3F-9C69-29997BD8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78" y="4400259"/>
            <a:ext cx="4130398" cy="967824"/>
          </a:xfrm>
          <a:prstGeom prst="rect">
            <a:avLst/>
          </a:prstGeom>
        </p:spPr>
      </p:pic>
      <p:pic>
        <p:nvPicPr>
          <p:cNvPr id="10" name="Picture 9" descr="A black and orange logo&#10;&#10;AI-generated content may be incorrect.">
            <a:extLst>
              <a:ext uri="{FF2B5EF4-FFF2-40B4-BE49-F238E27FC236}">
                <a16:creationId xmlns:a16="http://schemas.microsoft.com/office/drawing/2014/main" id="{027D908C-7EB2-868E-0123-9B32FA01DE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4000"/>
          </a:blip>
          <a:srcRect l="9981" t="31583" r="12733" b="34818"/>
          <a:stretch>
            <a:fillRect/>
          </a:stretch>
        </p:blipFill>
        <p:spPr>
          <a:xfrm>
            <a:off x="7187381" y="4331434"/>
            <a:ext cx="2566219" cy="1115637"/>
          </a:xfrm>
          <a:prstGeom prst="rect">
            <a:avLst/>
          </a:prstGeom>
          <a:gradFill>
            <a:gsLst>
              <a:gs pos="3000">
                <a:srgbClr val="F8F8F8">
                  <a:alpha val="8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  <a:effectLst>
            <a:glow rad="63500">
              <a:schemeClr val="bg2">
                <a:alpha val="40000"/>
              </a:schemeClr>
            </a:glow>
          </a:effectLst>
        </p:spPr>
      </p:pic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16BB4250-D153-91FE-46C1-DEE9159E85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6572" y="4484157"/>
            <a:ext cx="1165547" cy="11655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8813" y="816709"/>
            <a:ext cx="4085606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Data Model (tables)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7BAD842-0240-1306-088D-7360BEB6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13" y="2734695"/>
            <a:ext cx="2751058" cy="3414056"/>
          </a:xfrm>
          <a:prstGeom prst="rect">
            <a:avLst/>
          </a:prstGeom>
        </p:spPr>
      </p:pic>
      <p:pic>
        <p:nvPicPr>
          <p:cNvPr id="9" name="Picture 8" descr="A screenshot of a computer program">
            <a:extLst>
              <a:ext uri="{FF2B5EF4-FFF2-40B4-BE49-F238E27FC236}">
                <a16:creationId xmlns:a16="http://schemas.microsoft.com/office/drawing/2014/main" id="{B89279ED-44BC-0F56-4748-420F1360A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71" y="2734695"/>
            <a:ext cx="4344926" cy="3460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BE6A57-DF3F-2E19-8C93-7D4699F3C715}"/>
              </a:ext>
            </a:extLst>
          </p:cNvPr>
          <p:cNvSpPr txBox="1"/>
          <p:nvPr/>
        </p:nvSpPr>
        <p:spPr>
          <a:xfrm>
            <a:off x="948813" y="1551529"/>
            <a:ext cx="1003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Customers, products, Orders, Order items, Discounts, Payments, Returns.</a:t>
            </a:r>
          </a:p>
          <a:p>
            <a:r>
              <a:rPr lang="en-US" dirty="0"/>
              <a:t>Granularity: order -&gt; Multiple order items; Discounts at item or order level.</a:t>
            </a:r>
            <a:endParaRPr lang="en-IN" dirty="0"/>
          </a:p>
        </p:txBody>
      </p:sp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6764520-EEC9-BA55-B21F-8E47020D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04" y="2734695"/>
            <a:ext cx="3147333" cy="34602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149" y="845223"/>
            <a:ext cx="4156907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Sample Master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9149" y="1717734"/>
            <a:ext cx="9483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468000" indent="-468000"/>
            <a:r>
              <a:rPr lang="en-US" dirty="0"/>
              <a:t>Customer data captures who buys, when they joined, and where they live.</a:t>
            </a:r>
          </a:p>
          <a:p>
            <a:pPr marL="468000" indent="-468000"/>
            <a:r>
              <a:rPr lang="en-US" dirty="0"/>
              <a:t>Product data stores name, category, cost price, and list price.</a:t>
            </a:r>
          </a:p>
          <a:p>
            <a:pPr marL="468000" indent="-468000"/>
            <a:r>
              <a:rPr lang="en-US" dirty="0"/>
              <a:t>These attributes allow margin, segment, and category-level insights.</a:t>
            </a:r>
          </a:p>
          <a:p>
            <a:pPr marL="468000" indent="-468000"/>
            <a:r>
              <a:rPr lang="en-US" dirty="0"/>
              <a:t>Clean and structured master data improves downstream analysis accuracy.</a:t>
            </a:r>
            <a:endParaRPr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A282B-FDB8-B5D8-28A9-B06CF9AF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49" y="3748196"/>
            <a:ext cx="5392993" cy="23014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05B3DC-9C65-3495-B43D-6AF07C32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53" t="6309" r="9140" b="57848"/>
          <a:stretch>
            <a:fillRect/>
          </a:stretch>
        </p:blipFill>
        <p:spPr>
          <a:xfrm>
            <a:off x="6494205" y="3689546"/>
            <a:ext cx="4768646" cy="2458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936" y="676899"/>
            <a:ext cx="5467907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Sample Transactional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5937" y="1748175"/>
            <a:ext cx="3724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Orders store total activity, status, dates, and shipping cost.</a:t>
            </a:r>
          </a:p>
          <a:p>
            <a:r>
              <a:rPr lang="en-US" dirty="0"/>
              <a:t>Order items define what was sold, quantity, selling price, and discount.</a:t>
            </a:r>
          </a:p>
          <a:p>
            <a:r>
              <a:rPr lang="en-US" dirty="0"/>
              <a:t>Payments link financial confirmation back to each order.</a:t>
            </a:r>
          </a:p>
          <a:p>
            <a:r>
              <a:rPr lang="en-US" dirty="0"/>
              <a:t>This layer forms the foundation for revenue, AOV, and demand analysis.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AFEE99-8F9A-5210-18D7-E73D9F9D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91" y="3283974"/>
            <a:ext cx="6272980" cy="2801358"/>
          </a:xfrm>
          <a:prstGeom prst="rect">
            <a:avLst/>
          </a:prstGeom>
        </p:spPr>
      </p:pic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FE3976-2F99-C3CB-9866-7C173C3E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6" t="6881" r="7276" b="53692"/>
          <a:stretch>
            <a:fillRect/>
          </a:stretch>
        </p:blipFill>
        <p:spPr>
          <a:xfrm>
            <a:off x="4729317" y="1323230"/>
            <a:ext cx="5919019" cy="1919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2A"/>
            </a:gs>
            <a:gs pos="10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484" y="682675"/>
            <a:ext cx="4330032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Discounts &amp; Returns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71823" y="2049910"/>
            <a:ext cx="37637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Discounts impact profitability and must be tracked item-by-item.</a:t>
            </a:r>
          </a:p>
          <a:p>
            <a:r>
              <a:rPr lang="en-US" dirty="0"/>
              <a:t>Campaign discounts influence volume but reduce margin.</a:t>
            </a:r>
          </a:p>
          <a:p>
            <a:r>
              <a:rPr lang="en-US" dirty="0"/>
              <a:t>Returns directly reduce recognized revenue and inflate logistics cost.</a:t>
            </a:r>
          </a:p>
          <a:p>
            <a:r>
              <a:rPr lang="en-US" dirty="0"/>
              <a:t>Evaluating both is essential for accurate net profit measurement.</a:t>
            </a:r>
            <a:endParaRPr dirty="0"/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FBA1F07-9876-78B1-9959-2B987EC1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31" y="1769806"/>
            <a:ext cx="4534293" cy="4229969"/>
          </a:xfrm>
          <a:prstGeom prst="rect">
            <a:avLst/>
          </a:prstGeom>
        </p:spPr>
      </p:pic>
      <p:pic>
        <p:nvPicPr>
          <p:cNvPr id="12" name="Picture 11" descr="A black and orange logo&#10;&#10;AI-generated content may be incorrect.">
            <a:extLst>
              <a:ext uri="{FF2B5EF4-FFF2-40B4-BE49-F238E27FC236}">
                <a16:creationId xmlns:a16="http://schemas.microsoft.com/office/drawing/2014/main" id="{BDC36BF3-97F1-0911-B3D0-EECC1D7B35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4000"/>
          </a:blip>
          <a:srcRect l="9981" t="31583" r="12733" b="34818"/>
          <a:stretch>
            <a:fillRect/>
          </a:stretch>
        </p:blipFill>
        <p:spPr>
          <a:xfrm>
            <a:off x="3959299" y="1621911"/>
            <a:ext cx="2566219" cy="1115637"/>
          </a:xfrm>
          <a:prstGeom prst="rect">
            <a:avLst/>
          </a:prstGeom>
          <a:gradFill>
            <a:gsLst>
              <a:gs pos="3000">
                <a:srgbClr val="F8F8F8">
                  <a:alpha val="8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  <a:effectLst>
            <a:glow rad="63500">
              <a:schemeClr val="bg2">
                <a:alpha val="40000"/>
              </a:schemeClr>
            </a:glow>
          </a:effectLst>
        </p:spPr>
      </p:pic>
      <p:pic>
        <p:nvPicPr>
          <p:cNvPr id="11" name="Picture 10" descr="A price tag with numbers and a price tag&#10;&#10;AI-generated content may be incorrect.">
            <a:extLst>
              <a:ext uri="{FF2B5EF4-FFF2-40B4-BE49-F238E27FC236}">
                <a16:creationId xmlns:a16="http://schemas.microsoft.com/office/drawing/2014/main" id="{A19B8F0A-717F-7C96-8004-B77B1015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02" t="15627" r="30358" b="25305"/>
          <a:stretch>
            <a:fillRect/>
          </a:stretch>
        </p:blipFill>
        <p:spPr>
          <a:xfrm rot="20289123">
            <a:off x="5669633" y="2554561"/>
            <a:ext cx="852734" cy="12869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8813" y="816709"/>
            <a:ext cx="5446812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Key SQL: Sales &amp; Revenue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97677" y="3490448"/>
            <a:ext cx="52700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sz="1800" dirty="0"/>
              <a:t>Gross sales represent total item value before discounts.</a:t>
            </a:r>
          </a:p>
          <a:p>
            <a:r>
              <a:rPr lang="en-US" sz="1800" dirty="0"/>
              <a:t>Net revenue adjusts for discounts, returns, and shipping.</a:t>
            </a:r>
          </a:p>
          <a:p>
            <a:r>
              <a:rPr lang="en-US" sz="1800" dirty="0"/>
              <a:t>AOV shows the average customer spend per order.</a:t>
            </a:r>
          </a:p>
          <a:p>
            <a:r>
              <a:rPr lang="en-US" sz="1800" dirty="0"/>
              <a:t>These metrics help measure Amazon’s overall sales performance.</a:t>
            </a:r>
            <a:endParaRPr sz="1800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248A08-8331-55CE-4C44-78F92229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77" y="1669554"/>
            <a:ext cx="4808959" cy="434377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661196-F04E-1CE7-A96D-B16CC86A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30" t="14005" r="14588" b="54695"/>
          <a:stretch>
            <a:fillRect/>
          </a:stretch>
        </p:blipFill>
        <p:spPr>
          <a:xfrm>
            <a:off x="6002851" y="1463040"/>
            <a:ext cx="5142272" cy="1879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8645" y="920651"/>
            <a:ext cx="5323893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Key SQL: Profit &amp; Margin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57C0209-284F-B24D-FE1C-BECF8BA2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84" y="2980047"/>
            <a:ext cx="5152103" cy="3070342"/>
          </a:xfrm>
          <a:prstGeom prst="rect">
            <a:avLst/>
          </a:prstGeom>
        </p:spPr>
      </p:pic>
      <p:pic>
        <p:nvPicPr>
          <p:cNvPr id="9" name="Picture 8" descr="A logo for a company&#10;&#10;AI-generated content may be incorrect.">
            <a:extLst>
              <a:ext uri="{FF2B5EF4-FFF2-40B4-BE49-F238E27FC236}">
                <a16:creationId xmlns:a16="http://schemas.microsoft.com/office/drawing/2014/main" id="{6B6A4222-E386-7841-1AF8-781DE47F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70" t="23331" r="22889" b="31900"/>
          <a:stretch>
            <a:fillRect/>
          </a:stretch>
        </p:blipFill>
        <p:spPr>
          <a:xfrm>
            <a:off x="6708332" y="990381"/>
            <a:ext cx="3802352" cy="1664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DB5E0-BA65-1B49-584A-C8D02A07F547}"/>
              </a:ext>
            </a:extLst>
          </p:cNvPr>
          <p:cNvSpPr txBox="1"/>
          <p:nvPr/>
        </p:nvSpPr>
        <p:spPr>
          <a:xfrm>
            <a:off x="1189705" y="2048688"/>
            <a:ext cx="38935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sz="1800" dirty="0"/>
              <a:t>Profit depends on selling price, cost price, discounts, and shipping.</a:t>
            </a:r>
          </a:p>
          <a:p>
            <a:r>
              <a:rPr lang="en-US" sz="1800" dirty="0"/>
              <a:t>Product-level margin reveals which items drive profitability.</a:t>
            </a:r>
          </a:p>
          <a:p>
            <a:r>
              <a:rPr lang="en-US" sz="1800" dirty="0"/>
              <a:t>High revenue doesn’t guarantee high profit — cost structure matters.</a:t>
            </a:r>
          </a:p>
          <a:p>
            <a:r>
              <a:rPr lang="en-US" sz="1800" dirty="0"/>
              <a:t>These insights guide decisions on pricing and inventory strategy.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8981" y="816709"/>
            <a:ext cx="8165249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03366"/>
                </a:solidFill>
              </a:defRPr>
            </a:lvl1pPr>
          </a:lstStyle>
          <a:p>
            <a:r>
              <a:rPr dirty="0"/>
              <a:t>Analysis Queries: Customers &amp;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45B6D-1AF2-A460-B4F2-7D3BC8F5F5E6}"/>
              </a:ext>
            </a:extLst>
          </p:cNvPr>
          <p:cNvSpPr txBox="1"/>
          <p:nvPr/>
        </p:nvSpPr>
        <p:spPr>
          <a:xfrm>
            <a:off x="7521679" y="2804871"/>
            <a:ext cx="3824749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en-US" dirty="0"/>
              <a:t>Repeat customer rate indicates long-term business health.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4894C-6A6F-4EBF-972B-6B9E7FEA163E}"/>
              </a:ext>
            </a:extLst>
          </p:cNvPr>
          <p:cNvSpPr txBox="1"/>
          <p:nvPr/>
        </p:nvSpPr>
        <p:spPr>
          <a:xfrm>
            <a:off x="7521679" y="1971622"/>
            <a:ext cx="382474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Top-selling products show where demand is strongest.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3FD44-01D2-EE59-979F-9A07FCEEFBCF}"/>
              </a:ext>
            </a:extLst>
          </p:cNvPr>
          <p:cNvSpPr txBox="1"/>
          <p:nvPr/>
        </p:nvSpPr>
        <p:spPr>
          <a:xfrm>
            <a:off x="7546261" y="4748369"/>
            <a:ext cx="3824749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US" dirty="0"/>
              <a:t>Discount sensitivity varies across categories and customer types.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E425C-D06E-04BB-CC0E-44C88AD5C15F}"/>
              </a:ext>
            </a:extLst>
          </p:cNvPr>
          <p:cNvSpPr txBox="1"/>
          <p:nvPr/>
        </p:nvSpPr>
        <p:spPr>
          <a:xfrm>
            <a:off x="7521678" y="3743009"/>
            <a:ext cx="3824749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457200" indent="-457200">
              <a:buFont typeface="+mj-lt"/>
              <a:buAutoNum type="arabicPeriod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US" dirty="0"/>
              <a:t>Discount sensitivity varies across categories and customer types.</a:t>
            </a:r>
            <a:endParaRPr dirty="0"/>
          </a:p>
        </p:txBody>
      </p:sp>
      <p:pic>
        <p:nvPicPr>
          <p:cNvPr id="12" name="Picture 11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353233F5-FBAF-8A40-35B0-A7C86CFE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10" y="3556237"/>
            <a:ext cx="6233651" cy="2424682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DB2F35-CFAA-B93C-2F53-BB0EFDBF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07" t="42340" r="17311" b="32330"/>
          <a:stretch>
            <a:fillRect/>
          </a:stretch>
        </p:blipFill>
        <p:spPr>
          <a:xfrm>
            <a:off x="938981" y="1564583"/>
            <a:ext cx="6233651" cy="173718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463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Aman Dubey</dc:creator>
  <cp:keywords/>
  <dc:description>generated using python-pptx</dc:description>
  <cp:lastModifiedBy>Aman Dubey</cp:lastModifiedBy>
  <cp:revision>2</cp:revision>
  <dcterms:created xsi:type="dcterms:W3CDTF">2013-01-27T09:14:16Z</dcterms:created>
  <dcterms:modified xsi:type="dcterms:W3CDTF">2025-11-23T08:54:15Z</dcterms:modified>
  <cp:category/>
</cp:coreProperties>
</file>